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18"/>
    <p:sldId id="266" r:id="rId1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33" d="100"/>
          <a:sy n="33" d="100"/>
        </p:scale>
        <p:origin x="6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8.xml"/><Relationship Id="rId9" Type="http://schemas.openxmlformats.org/officeDocument/2006/relationships/slide" Target="slides/slide9.xml"/><Relationship Id="rId10" Type="http://schemas.openxmlformats.org/officeDocument/2006/relationships/slide" Target="slides/slide10.xml"/><Relationship Id="rId11" Type="http://schemas.openxmlformats.org/officeDocument/2006/relationships/slide" Target="slides/slide11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slide" Target="slides/slide7.xml"/><Relationship Id="rId18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22BCE-CBD6-4B81-9955-C91303A8DA40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28BBD-0502-4CA1-B96B-D2E843747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49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privacyguides.org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hyperlink" Target="https://www.bleepingcomputer.com/news/security/powerschool-hacker-gets-sentenced-to-four-years-in-prison/" TargetMode="External"/><Relationship Id="rId4" Type="http://schemas.openxmlformats.org/officeDocument/2006/relationships/hyperlink" Target="https://techcrunch.com/2026/09/15/the-worst-hacks-and-breaches-of-2026-so-far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dataprotection.ie/en/news-media/latest-news/dpcs-engagement-meta-ai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bleepingcomputer.com/news/security/powerschool-hacker-gets-sentenced-to-four-years-in-prison/" TargetMode="External"/><Relationship Id="rId3" Type="http://schemas.openxmlformats.org/officeDocument/2006/relationships/hyperlink" Target="https://techcrunch.com/2026/09/15/the-worst-hacks-and-breaches-of-2026-so-fa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Week 11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Security policy and governance, Compliance requirements</a:t>
            </a:r>
          </a:p>
        </p:txBody>
      </p:sp>
    </p:spTree>
    <p:extLst>
      <p:ext uri="{BB962C8B-B14F-4D97-AF65-F5344CB8AC3E}">
        <p14:creationId xmlns:p14="http://schemas.microsoft.com/office/powerpoint/2010/main" val="3194330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 and Computers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Business</a:t>
            </a:r>
          </a:p>
          <a:p>
            <a:r>
              <a:rPr lang="en-US" dirty="0"/>
              <a:t>Databases</a:t>
            </a:r>
          </a:p>
          <a:p>
            <a:r>
              <a:rPr lang="en-US" dirty="0"/>
              <a:t>Social Media</a:t>
            </a:r>
          </a:p>
        </p:txBody>
      </p:sp>
      <p:pic>
        <p:nvPicPr>
          <p:cNvPr id="4" name="Picture 3" descr="Kermit the frog meme put your life story on facebook then complain about no privacy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8472" y="1674158"/>
            <a:ext cx="634365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10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data privacy laws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Overview of Laws</a:t>
            </a:r>
          </a:p>
          <a:p>
            <a:r>
              <a:rPr lang="en-US" dirty="0"/>
              <a:t>M.G.L.  93H</a:t>
            </a:r>
          </a:p>
          <a:p>
            <a:pPr lvl="1"/>
            <a:r>
              <a:rPr lang="en-US" dirty="0"/>
              <a:t>Defines Personal Information.</a:t>
            </a:r>
          </a:p>
          <a:p>
            <a:pPr lvl="1"/>
            <a:r>
              <a:rPr lang="en-US" dirty="0"/>
              <a:t>Requires the state and affected parties be notified in the event of a security breach or unauthorized usage of personal information.</a:t>
            </a:r>
          </a:p>
          <a:p>
            <a:r>
              <a:rPr lang="en-US" dirty="0"/>
              <a:t>M.G.L. 93I</a:t>
            </a:r>
          </a:p>
          <a:p>
            <a:pPr lvl="1"/>
            <a:r>
              <a:rPr lang="en-US" dirty="0"/>
              <a:t>Requires that personal information be destroyed in a manner that leaves it unrecoverable.</a:t>
            </a:r>
          </a:p>
          <a:p>
            <a:r>
              <a:rPr lang="en-US" dirty="0"/>
              <a:t>201 CMR 17.00</a:t>
            </a:r>
          </a:p>
          <a:p>
            <a:pPr lvl="1"/>
            <a:r>
              <a:rPr lang="en-US" dirty="0"/>
              <a:t>Requires certain steps to verify that third party vendors with access to personal information do not introduce risk.</a:t>
            </a:r>
          </a:p>
          <a:p>
            <a:pPr lvl="1"/>
            <a:r>
              <a:rPr lang="en-US" dirty="0"/>
              <a:t>Requires limiting the amount of personal information collected.  </a:t>
            </a:r>
          </a:p>
          <a:p>
            <a:r>
              <a:rPr lang="en-US" dirty="0"/>
              <a:t>M.G.L. Ch. 93H defines Personal Information as an individual’s name in combination with any of the following:</a:t>
            </a:r>
          </a:p>
          <a:p>
            <a:pPr lvl="1"/>
            <a:r>
              <a:rPr lang="en-US" dirty="0"/>
              <a:t>Social Security Number</a:t>
            </a:r>
          </a:p>
          <a:p>
            <a:pPr lvl="1"/>
            <a:r>
              <a:rPr lang="en-US" dirty="0"/>
              <a:t>Driver’s License Number</a:t>
            </a:r>
          </a:p>
          <a:p>
            <a:pPr lvl="1"/>
            <a:r>
              <a:rPr lang="en-US" dirty="0"/>
              <a:t>State Identification Card Number</a:t>
            </a:r>
          </a:p>
          <a:p>
            <a:pPr lvl="1"/>
            <a:r>
              <a:rPr lang="en-US" dirty="0"/>
              <a:t>Financial Account Number, credit or debit card number</a:t>
            </a:r>
          </a:p>
          <a:p>
            <a:r>
              <a:rPr lang="en-US" dirty="0"/>
              <a:t>In addition, M.G.L. Ch. 93I includes Biometric Indicators as Personal Information.</a:t>
            </a:r>
          </a:p>
          <a:p>
            <a:r>
              <a:rPr lang="en-US" dirty="0"/>
              <a:t>https://malegislature.gov/Laws/GeneralLaws/PartI/TitleXV/Chapter93H</a:t>
            </a:r>
          </a:p>
        </p:txBody>
      </p:sp>
    </p:spTree>
    <p:extLst>
      <p:ext uri="{BB962C8B-B14F-4D97-AF65-F5344CB8AC3E}">
        <p14:creationId xmlns:p14="http://schemas.microsoft.com/office/powerpoint/2010/main" val="304025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Organizations that protect privacy</a:t>
            </a:r>
          </a:p>
        </p:txBody>
      </p:sp>
      <p:sp>
        <p:nvSpPr>
          <p:cNvPr id="3" name="Content Placeholder 2" descr="EFF and website, Privacytools website and an inclass activity" title="Organizations that protect privacy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Electronic Frontier Foundation (EFF)</a:t>
            </a:r>
          </a:p>
          <a:p>
            <a:pPr lvl="1"/>
            <a:r>
              <a:rPr lang="en-US" dirty="0"/>
              <a:t>https://www.eff.org/</a:t>
            </a:r>
          </a:p>
          <a:p>
            <a:r>
              <a:rPr lang="en-US" dirty="0">
                <a:hlinkClick r:id="rId2"/>
              </a:rPr>
              <a:t>https://www.privacyguides.org/</a:t>
            </a:r>
            <a:endParaRPr lang="en-US" dirty="0"/>
          </a:p>
          <a:p>
            <a:r>
              <a:rPr lang="en-US" dirty="0"/>
              <a:t>In class activity!  </a:t>
            </a:r>
          </a:p>
          <a:p>
            <a:pPr lvl="1"/>
            <a:r>
              <a:rPr lang="en-US" dirty="0"/>
              <a:t>Everyone go to Privacy Guides and read about 1 thing of interest to you for 5 min and then share with the class what it was, why it’s interesting and what you are going to do with the information.</a:t>
            </a:r>
          </a:p>
        </p:txBody>
      </p:sp>
    </p:spTree>
    <p:extLst>
      <p:ext uri="{BB962C8B-B14F-4D97-AF65-F5344CB8AC3E}">
        <p14:creationId xmlns:p14="http://schemas.microsoft.com/office/powerpoint/2010/main" val="1302005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853248"/>
            <a:ext cx="4372027" cy="4395151"/>
          </a:xfrm>
        </p:spPr>
        <p:txBody>
          <a:bodyPr/>
          <a:lstStyle/>
          <a:p>
            <a:r>
              <a:rPr lang="en-US" dirty="0"/>
              <a:t>Inferring from multiple data items</a:t>
            </a:r>
          </a:p>
          <a:p>
            <a:r>
              <a:rPr lang="en-US"/>
              <a:t>Combining sources</a:t>
            </a:r>
          </a:p>
          <a:p>
            <a:r>
              <a:rPr lang="en-US"/>
              <a:t>What picture can we get from multiple sources and databases</a:t>
            </a:r>
          </a:p>
          <a:p>
            <a:r>
              <a:rPr lang="en-US"/>
              <a:t>Who gets access</a:t>
            </a:r>
          </a:p>
          <a:p>
            <a:r>
              <a:rPr lang="en-US"/>
              <a:t>Who gets control of database</a:t>
            </a:r>
          </a:p>
          <a:p>
            <a:endParaRPr lang="en-US" dirty="0"/>
          </a:p>
        </p:txBody>
      </p:sp>
      <p:pic>
        <p:nvPicPr>
          <p:cNvPr id="4" name="Picture 3" descr="Willy Wonka meme. You use access? Please tell me more about your database skills. 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701" y="2625309"/>
            <a:ext cx="476250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49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breaches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Yahoo</a:t>
            </a:r>
          </a:p>
          <a:p>
            <a:r>
              <a:rPr lang="en-US" dirty="0"/>
              <a:t>Equifax</a:t>
            </a:r>
          </a:p>
          <a:p>
            <a:r>
              <a:rPr lang="en-US" dirty="0"/>
              <a:t>TJ Maxx</a:t>
            </a:r>
          </a:p>
        </p:txBody>
      </p:sp>
      <p:pic>
        <p:nvPicPr>
          <p:cNvPr id="4" name="Picture 3" descr="Comic on data breaches" title="Com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690" y="1503850"/>
            <a:ext cx="571500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39379"/>
      </p:ext>
    </p:extLst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and Privacy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sz="2000"/>
              <a:t>Companies want user data to train AI</a:t>
            </a:r>
          </a:p>
          <a:p>
            <a:pPr/>
            <a:r>
              <a:rPr sz="2000"/>
              <a:t>In 2024, Ireland's Data Protection Commission got Meta to pause training AI on EU users' public posts</a:t>
            </a:r>
          </a:p>
          <a:p>
            <a:pPr lvl="1"/>
            <a:r>
              <a:rPr sz="1600">
                <a:hlinkClick r:id="rId2"/>
              </a:rPr>
              <a:t>Source: Data Protection Commission</a:t>
            </a:r>
          </a:p>
          <a:p>
            <a:pPr/>
            <a:r>
              <a:rPr sz="2000"/>
              <a:t>Meta's use of AI chats for ads doesn't apply in the EU, UK, and South Korea, because of their privacy laws</a:t>
            </a:r>
          </a:p>
          <a:p>
            <a:pPr/>
            <a:r>
              <a:rPr sz="2000"/>
              <a:t>The US has no federal privacy law requiring opt-in, so many companies make AI training opt-out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Backup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gets backed up?</a:t>
            </a:r>
          </a:p>
          <a:p>
            <a:r>
              <a:rPr lang="en-US" dirty="0"/>
              <a:t>What medium?</a:t>
            </a:r>
          </a:p>
          <a:p>
            <a:r>
              <a:rPr lang="en-US" dirty="0"/>
              <a:t>Where is it stored?</a:t>
            </a:r>
          </a:p>
          <a:p>
            <a:r>
              <a:rPr lang="en-US" dirty="0"/>
              <a:t>How often does the backup happen?</a:t>
            </a:r>
          </a:p>
          <a:p>
            <a:r>
              <a:rPr lang="en-US" dirty="0"/>
              <a:t>Is it encrypted?</a:t>
            </a:r>
          </a:p>
          <a:p>
            <a:r>
              <a:rPr lang="en-US" dirty="0"/>
              <a:t>What kind of backup is it?</a:t>
            </a:r>
          </a:p>
          <a:p>
            <a:r>
              <a:rPr lang="en-US" dirty="0"/>
              <a:t>What are your written policies and regulations?</a:t>
            </a:r>
          </a:p>
          <a:p>
            <a:r>
              <a:rPr lang="en-US" dirty="0"/>
              <a:t>How to review everything? And How often?</a:t>
            </a:r>
          </a:p>
        </p:txBody>
      </p:sp>
    </p:spTree>
    <p:extLst>
      <p:ext uri="{BB962C8B-B14F-4D97-AF65-F5344CB8AC3E}">
        <p14:creationId xmlns:p14="http://schemas.microsoft.com/office/powerpoint/2010/main" val="2959156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retain?</a:t>
            </a:r>
          </a:p>
          <a:p>
            <a:r>
              <a:rPr lang="en-US" dirty="0"/>
              <a:t>How long do you keep it?</a:t>
            </a:r>
          </a:p>
          <a:p>
            <a:r>
              <a:rPr lang="en-US" dirty="0"/>
              <a:t>What are your legal obligations?</a:t>
            </a:r>
          </a:p>
          <a:p>
            <a:pPr lvl="1"/>
            <a:r>
              <a:rPr lang="en-US" dirty="0"/>
              <a:t>Compliance</a:t>
            </a:r>
          </a:p>
          <a:p>
            <a:r>
              <a:rPr lang="en-US" dirty="0"/>
              <a:t>What should you not retain?</a:t>
            </a:r>
          </a:p>
        </p:txBody>
      </p:sp>
      <p:pic>
        <p:nvPicPr>
          <p:cNvPr id="4" name="Picture 3" descr="Data retention, my spider senses are tingling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762" y="2402820"/>
            <a:ext cx="476250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062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Breach reaction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Bad examples</a:t>
            </a:r>
          </a:p>
          <a:p>
            <a:pPr lvl="1"/>
            <a:r>
              <a:rPr lang="en-US" dirty="0"/>
              <a:t>Basically everyone</a:t>
            </a:r>
          </a:p>
          <a:p>
            <a:r>
              <a:rPr lang="en-US"/>
              <a:t>Best practices</a:t>
            </a:r>
          </a:p>
          <a:p>
            <a:pPr lvl="1"/>
            <a:r>
              <a:rPr lang="en-US"/>
              <a:t>PDF on Brightspace</a:t>
            </a:r>
            <a:endParaRPr lang="en-US" dirty="0"/>
          </a:p>
        </p:txBody>
      </p:sp>
      <p:pic>
        <p:nvPicPr>
          <p:cNvPr id="4" name="Picture 3" descr="Cybersecurity awareness month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1174" y="2364720"/>
            <a:ext cx="47625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951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Insider Threats</a:t>
            </a:r>
          </a:p>
          <a:p>
            <a:r>
              <a:rPr lang="en-US" dirty="0"/>
              <a:t>Outsider Threats</a:t>
            </a:r>
          </a:p>
        </p:txBody>
      </p:sp>
      <p:pic>
        <p:nvPicPr>
          <p:cNvPr id="4" name="Picture 3" descr="Don't worry, I haz secured your files w/ cryptolocker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918" y="2419644"/>
            <a:ext cx="5540001" cy="382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758540"/>
      </p:ext>
    </p:extLst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Recent Breaches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sz="2000"/>
              <a:t>PowerSchool (2024): data on about 62 million students and 9.5 million teachers. The hacker, a Massachusetts college student, was sentenced to 4 years in 2025</a:t>
            </a:r>
          </a:p>
          <a:p>
            <a:pPr lvl="1"/>
            <a:r>
              <a:rPr sz="1600">
                <a:hlinkClick r:id="rId2"/>
              </a:rPr>
              <a:t>Source: BleepingComputer</a:t>
            </a:r>
          </a:p>
          <a:p>
            <a:pPr/>
            <a:r>
              <a:rPr sz="2000"/>
              <a:t>Canvas (2026): data on over 30 million students and staff stolen after voice phishing</a:t>
            </a:r>
          </a:p>
          <a:p>
            <a:pPr lvl="1"/>
            <a:r>
              <a:rPr sz="1600">
                <a:hlinkClick r:id="rId3"/>
              </a:rPr>
              <a:t>Source: TechCrunch</a:t>
            </a:r>
          </a:p>
        </p:txBody>
      </p:sp>
    </p:spTree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477</TotalTime>
  <Words>345</Words>
  <Application>Microsoft Office PowerPoint</Application>
  <PresentationFormat>Widescreen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Ion</vt:lpstr>
      <vt:lpstr>Week 11</vt:lpstr>
      <vt:lpstr>Privacy and Computers</vt:lpstr>
      <vt:lpstr>Mass data privacy laws</vt:lpstr>
      <vt:lpstr>Organizations that protect privacy</vt:lpstr>
      <vt:lpstr>Databases</vt:lpstr>
      <vt:lpstr>Data breaches</vt:lpstr>
      <vt:lpstr>Data Backup Policies</vt:lpstr>
      <vt:lpstr>Data retention</vt:lpstr>
      <vt:lpstr>Breach reaction</vt:lpstr>
      <vt:lpstr>Threats</vt:lpstr>
    </vt:vector>
  </TitlesOfParts>
  <Company>Northern Essex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Holden-Gouveia, Adrianna</dc:creator>
  <cp:lastModifiedBy>Adrianna Holden-Gouveia</cp:lastModifiedBy>
  <cp:revision>21</cp:revision>
  <dcterms:created xsi:type="dcterms:W3CDTF">2017-09-07T14:55:32Z</dcterms:created>
  <dcterms:modified xsi:type="dcterms:W3CDTF">2018-02-28T18:28:38Z</dcterms:modified>
</cp:coreProperties>
</file>